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7562088" cy="10689336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6FA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Rectangle 1"/>
          <p:cNvSpPr/>
          <p:nvPr/>
        </p:nvSpPr>
        <p:spPr>
          <a:xfrm>
            <a:off x="457200" y="457200"/>
            <a:ext cx="6647688" cy="1188720"/>
          </a:xfrm>
          <a:prstGeom prst="rect">
            <a:avLst/>
          </a:prstGeom>
          <a:solidFill>
            <a:srgbClr val="2E86D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4000" b="1">
                <a:solidFill>
                  <a:srgbClr val="FFFFFF"/>
                </a:solidFill>
              </a:rPr>
              <a:t>NẾP ĂN LỊCH SỰ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737360"/>
            <a:ext cx="6647688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sz="1800">
                <a:solidFill>
                  <a:srgbClr val="2E86DE"/>
                </a:solidFill>
              </a:rPr>
              <a:t>5 NHỚ DỄ THỰC HÀNH • Dành cho học sinh Tiểu học</a:t>
            </a:r>
          </a:p>
        </p:txBody>
      </p:sp>
      <p:sp>
        <p:nvSpPr>
          <p:cNvPr id="4" name="Oval 3"/>
          <p:cNvSpPr/>
          <p:nvPr/>
        </p:nvSpPr>
        <p:spPr>
          <a:xfrm>
            <a:off x="548640" y="2377440"/>
            <a:ext cx="822960" cy="822960"/>
          </a:xfrm>
          <a:prstGeom prst="ellipse">
            <a:avLst/>
          </a:prstGeom>
          <a:solidFill>
            <a:srgbClr val="FF6384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b="1" sz="28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554480" y="2377440"/>
            <a:ext cx="5577840" cy="822960"/>
          </a:xfrm>
          <a:prstGeom prst="roundRect">
            <a:avLst/>
          </a:prstGeom>
          <a:solidFill>
            <a:srgbClr val="FFFFFF"/>
          </a:solidFill>
          <a:ln w="25400">
            <a:solidFill>
              <a:srgbClr val="2E86D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sz="2000" b="1">
                <a:solidFill>
                  <a:srgbClr val="222F3E"/>
                </a:solidFill>
              </a:rPr>
              <a:t>Rửa tay – Ngồi ngay ngắn</a:t>
            </a:r>
          </a:p>
        </p:txBody>
      </p:sp>
      <p:sp>
        <p:nvSpPr>
          <p:cNvPr id="6" name="Oval 5"/>
          <p:cNvSpPr/>
          <p:nvPr/>
        </p:nvSpPr>
        <p:spPr>
          <a:xfrm>
            <a:off x="548640" y="3840480"/>
            <a:ext cx="822960" cy="822960"/>
          </a:xfrm>
          <a:prstGeom prst="ellipse">
            <a:avLst/>
          </a:prstGeom>
          <a:solidFill>
            <a:srgbClr val="36A2EB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b="1" sz="28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554480" y="3840480"/>
            <a:ext cx="5577840" cy="822960"/>
          </a:xfrm>
          <a:prstGeom prst="roundRect">
            <a:avLst/>
          </a:prstGeom>
          <a:solidFill>
            <a:srgbClr val="FFFFFF"/>
          </a:solidFill>
          <a:ln w="25400">
            <a:solidFill>
              <a:srgbClr val="2E86D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sz="2000" b="1">
                <a:solidFill>
                  <a:srgbClr val="222F3E"/>
                </a:solidFill>
              </a:rPr>
              <a:t>Mời mọi người trước khi ăn</a:t>
            </a:r>
          </a:p>
        </p:txBody>
      </p:sp>
      <p:sp>
        <p:nvSpPr>
          <p:cNvPr id="8" name="Oval 7"/>
          <p:cNvSpPr/>
          <p:nvPr/>
        </p:nvSpPr>
        <p:spPr>
          <a:xfrm>
            <a:off x="548640" y="5303520"/>
            <a:ext cx="822960" cy="822960"/>
          </a:xfrm>
          <a:prstGeom prst="ellipse">
            <a:avLst/>
          </a:prstGeom>
          <a:solidFill>
            <a:srgbClr val="4BC0C0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b="1" sz="28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554480" y="5303520"/>
            <a:ext cx="5577840" cy="822960"/>
          </a:xfrm>
          <a:prstGeom prst="roundRect">
            <a:avLst/>
          </a:prstGeom>
          <a:solidFill>
            <a:srgbClr val="FFFFFF"/>
          </a:solidFill>
          <a:ln w="25400">
            <a:solidFill>
              <a:srgbClr val="2E86D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sz="2000" b="1">
                <a:solidFill>
                  <a:srgbClr val="222F3E"/>
                </a:solidFill>
              </a:rPr>
              <a:t>Ăn miếng nhỏ – Nói khẽ, không nói khi đang nhai</a:t>
            </a:r>
          </a:p>
        </p:txBody>
      </p:sp>
      <p:sp>
        <p:nvSpPr>
          <p:cNvPr id="10" name="Oval 9"/>
          <p:cNvSpPr/>
          <p:nvPr/>
        </p:nvSpPr>
        <p:spPr>
          <a:xfrm>
            <a:off x="548640" y="6766560"/>
            <a:ext cx="822960" cy="822960"/>
          </a:xfrm>
          <a:prstGeom prst="ellipse">
            <a:avLst/>
          </a:prstGeom>
          <a:solidFill>
            <a:srgbClr val="FFCE56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b="1" sz="2800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554480" y="6766560"/>
            <a:ext cx="5577840" cy="822960"/>
          </a:xfrm>
          <a:prstGeom prst="roundRect">
            <a:avLst/>
          </a:prstGeom>
          <a:solidFill>
            <a:srgbClr val="FFFFFF"/>
          </a:solidFill>
          <a:ln w="25400">
            <a:solidFill>
              <a:srgbClr val="2E86D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sz="2000" b="1">
                <a:solidFill>
                  <a:srgbClr val="222F3E"/>
                </a:solidFill>
              </a:rPr>
              <a:t>Dùng muôi/đũa gắp chung, lấy vừa đủ – không lãng phí</a:t>
            </a:r>
          </a:p>
        </p:txBody>
      </p:sp>
      <p:sp>
        <p:nvSpPr>
          <p:cNvPr id="12" name="Oval 11"/>
          <p:cNvSpPr/>
          <p:nvPr/>
        </p:nvSpPr>
        <p:spPr>
          <a:xfrm>
            <a:off x="548640" y="8229600"/>
            <a:ext cx="822960" cy="822960"/>
          </a:xfrm>
          <a:prstGeom prst="ellipse">
            <a:avLst/>
          </a:prstGeom>
          <a:solidFill>
            <a:srgbClr val="9966FF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b="1" sz="280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1554480" y="8229600"/>
            <a:ext cx="5577840" cy="822960"/>
          </a:xfrm>
          <a:prstGeom prst="roundRect">
            <a:avLst/>
          </a:prstGeom>
          <a:solidFill>
            <a:srgbClr val="FFFFFF"/>
          </a:solidFill>
          <a:ln w="25400">
            <a:solidFill>
              <a:srgbClr val="2E86D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sz="2000" b="1">
                <a:solidFill>
                  <a:srgbClr val="222F3E"/>
                </a:solidFill>
              </a:rPr>
              <a:t>Cảm ơn sau bữa – Tự dọn phần mình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200" y="9966960"/>
            <a:ext cx="6647688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sz="1200">
                <a:solidFill>
                  <a:srgbClr val="808B96"/>
                </a:solidFill>
              </a:rPr>
              <a:t>Kỹ năng sống • Poster A4 – Nếp ăn lịch sự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